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T Sans Narrow"/>
      <p:regular r:id="rId17"/>
      <p:bold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TSansNarrow-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PTSansNarrow-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e327d1b0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e327d1b0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e3b01e1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e3b01e1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e327d1b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e327d1b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9d02add8b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9d02add8b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ee12b1c4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ee12b1c4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9d02add8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9d02add8b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d7767158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d7767158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9d02add8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9d02add8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e327d1b0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11e327d1b0b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e327d1b0b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e327d1b0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presentation/d/10ZHFz8mTjxvii-Sar503esyQHsJGRbiOSfxtMYBR8Q0/edit?usp=sharing" TargetMode="External"/><Relationship Id="rId4" Type="http://schemas.openxmlformats.org/officeDocument/2006/relationships/hyperlink" Target="https://docs.google.com/presentation/d/1jAOftUbC8S_cmhXCUeKYi27P0XTCOQqImgNe7qEsEE0/edit?usp=sharing" TargetMode="External"/><Relationship Id="rId5" Type="http://schemas.openxmlformats.org/officeDocument/2006/relationships/hyperlink" Target="https://docs.google.com/presentation/d/1K8xnQajY3ZRJoA92m6Uy7P_zAFNAjNTH3gcpV7YMGoE/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8.pn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Food Affairs: </a:t>
            </a:r>
            <a:endParaRPr/>
          </a:p>
          <a:p>
            <a:pPr indent="0" lvl="0" marL="0" rtl="0" algn="ctr">
              <a:spcBef>
                <a:spcPts val="0"/>
              </a:spcBef>
              <a:spcAft>
                <a:spcPts val="0"/>
              </a:spcAft>
              <a:buNone/>
            </a:pPr>
            <a:r>
              <a:rPr lang="en" sz="2955"/>
              <a:t>Il business del cibo in rete</a:t>
            </a:r>
            <a:endParaRPr sz="2955"/>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523"/>
              <a:buNone/>
            </a:pPr>
            <a:r>
              <a:rPr lang="en" sz="1640"/>
              <a:t>Dr. Carmelo A. Galati &amp; </a:t>
            </a:r>
            <a:r>
              <a:rPr lang="en" sz="1640"/>
              <a:t>Dr. Cristina Gragnani </a:t>
            </a:r>
            <a:endParaRPr sz="1640"/>
          </a:p>
          <a:p>
            <a:pPr indent="0" lvl="0" marL="0" rtl="0" algn="ctr">
              <a:lnSpc>
                <a:spcPct val="80000"/>
              </a:lnSpc>
              <a:spcBef>
                <a:spcPts val="0"/>
              </a:spcBef>
              <a:spcAft>
                <a:spcPts val="0"/>
              </a:spcAft>
              <a:buSzPts val="523"/>
              <a:buNone/>
            </a:pPr>
            <a:r>
              <a:rPr lang="en" sz="1640"/>
              <a:t>Temple University</a:t>
            </a:r>
            <a:endParaRPr sz="1640"/>
          </a:p>
          <a:p>
            <a:pPr indent="0" lvl="0" marL="0" rtl="0" algn="ctr">
              <a:lnSpc>
                <a:spcPct val="80000"/>
              </a:lnSpc>
              <a:spcBef>
                <a:spcPts val="0"/>
              </a:spcBef>
              <a:spcAft>
                <a:spcPts val="0"/>
              </a:spcAft>
              <a:buSzPts val="523"/>
              <a:buNone/>
            </a:pPr>
            <a:r>
              <a:rPr lang="en" sz="1640"/>
              <a:t>March 26, 2022</a:t>
            </a:r>
            <a:endParaRPr sz="164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Plan</a:t>
            </a:r>
            <a:endParaRPr/>
          </a:p>
        </p:txBody>
      </p:sp>
      <p:sp>
        <p:nvSpPr>
          <p:cNvPr id="142" name="Google Shape;142;p22"/>
          <p:cNvSpPr txBox="1"/>
          <p:nvPr>
            <p:ph idx="1" type="body"/>
          </p:nvPr>
        </p:nvSpPr>
        <p:spPr>
          <a:xfrm>
            <a:off x="214500" y="265125"/>
            <a:ext cx="8520600" cy="482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rPr lang="en" sz="1500"/>
              <a:t>Durante la lezione, gli studenti parteciperanno in una conversazione sui food influencer italiani attivi sul Web (Youtube). Le attività saranno integrate (scaffolded) in modo da permettere agli studenti di completare ogni compito con successo.</a:t>
            </a:r>
            <a:r>
              <a:rPr lang="en" sz="1500"/>
              <a:t> </a:t>
            </a:r>
            <a:endParaRPr sz="1500"/>
          </a:p>
          <a:p>
            <a:pPr indent="0" lvl="0" marL="0" rtl="0" algn="l">
              <a:spcBef>
                <a:spcPts val="1200"/>
              </a:spcBef>
              <a:spcAft>
                <a:spcPts val="1200"/>
              </a:spcAft>
              <a:buNone/>
            </a:pPr>
            <a:r>
              <a:t/>
            </a:r>
            <a:endParaRPr/>
          </a:p>
        </p:txBody>
      </p:sp>
      <p:sp>
        <p:nvSpPr>
          <p:cNvPr id="143" name="Google Shape;143;p22"/>
          <p:cNvSpPr/>
          <p:nvPr/>
        </p:nvSpPr>
        <p:spPr>
          <a:xfrm>
            <a:off x="665825" y="3037850"/>
            <a:ext cx="2322000" cy="1789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u="sng">
                <a:solidFill>
                  <a:schemeClr val="lt1"/>
                </a:solidFill>
                <a:latin typeface="Open Sans"/>
                <a:ea typeface="Open Sans"/>
                <a:cs typeface="Open Sans"/>
                <a:sym typeface="Open Sans"/>
                <a:hlinkClick r:id="rId3">
                  <a:extLst>
                    <a:ext uri="{A12FA001-AC4F-418D-AE19-62706E023703}">
                      <ahyp:hlinkClr val="tx"/>
                    </a:ext>
                  </a:extLst>
                </a:hlinkClick>
              </a:rPr>
              <a:t>Pre-attività</a:t>
            </a:r>
            <a:r>
              <a:rPr lang="en" sz="1600">
                <a:solidFill>
                  <a:schemeClr val="lt1"/>
                </a:solidFill>
                <a:latin typeface="Open Sans"/>
                <a:ea typeface="Open Sans"/>
                <a:cs typeface="Open Sans"/>
                <a:sym typeface="Open Sans"/>
              </a:rPr>
              <a:t> </a:t>
            </a:r>
            <a:endParaRPr sz="1600">
              <a:solidFill>
                <a:schemeClr val="lt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200">
                <a:solidFill>
                  <a:schemeClr val="lt1"/>
                </a:solidFill>
                <a:latin typeface="Open Sans"/>
                <a:ea typeface="Open Sans"/>
                <a:cs typeface="Open Sans"/>
                <a:sym typeface="Open Sans"/>
              </a:rPr>
              <a:t>Fornire aiuto a studenti per ricordare e capire il nuovo materiale. </a:t>
            </a:r>
            <a:endParaRPr sz="800">
              <a:solidFill>
                <a:schemeClr val="lt1"/>
              </a:solidFill>
            </a:endParaRPr>
          </a:p>
        </p:txBody>
      </p:sp>
      <p:sp>
        <p:nvSpPr>
          <p:cNvPr id="144" name="Google Shape;144;p22"/>
          <p:cNvSpPr/>
          <p:nvPr/>
        </p:nvSpPr>
        <p:spPr>
          <a:xfrm>
            <a:off x="3410988" y="3037850"/>
            <a:ext cx="2322000" cy="1789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u="sng">
                <a:solidFill>
                  <a:schemeClr val="lt1"/>
                </a:solidFill>
                <a:latin typeface="Open Sans"/>
                <a:ea typeface="Open Sans"/>
                <a:cs typeface="Open Sans"/>
                <a:sym typeface="Open Sans"/>
                <a:hlinkClick r:id="rId4">
                  <a:extLst>
                    <a:ext uri="{A12FA001-AC4F-418D-AE19-62706E023703}">
                      <ahyp:hlinkClr val="tx"/>
                    </a:ext>
                  </a:extLst>
                </a:hlinkClick>
              </a:rPr>
              <a:t>Attività in classe</a:t>
            </a:r>
            <a:endParaRPr sz="1600">
              <a:solidFill>
                <a:schemeClr val="lt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200">
                <a:solidFill>
                  <a:schemeClr val="lt1"/>
                </a:solidFill>
                <a:latin typeface="Open Sans"/>
                <a:ea typeface="Open Sans"/>
                <a:cs typeface="Open Sans"/>
                <a:sym typeface="Open Sans"/>
              </a:rPr>
              <a:t>Permettere l’applicazione e l’analisi dell’informazioni del materiale. </a:t>
            </a:r>
            <a:endParaRPr sz="1100"/>
          </a:p>
        </p:txBody>
      </p:sp>
      <p:sp>
        <p:nvSpPr>
          <p:cNvPr id="145" name="Google Shape;145;p22"/>
          <p:cNvSpPr/>
          <p:nvPr/>
        </p:nvSpPr>
        <p:spPr>
          <a:xfrm>
            <a:off x="6156175" y="3037850"/>
            <a:ext cx="2322000" cy="17895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u="sng">
                <a:solidFill>
                  <a:schemeClr val="lt1"/>
                </a:solidFill>
                <a:latin typeface="Open Sans"/>
                <a:ea typeface="Open Sans"/>
                <a:cs typeface="Open Sans"/>
                <a:sym typeface="Open Sans"/>
                <a:hlinkClick r:id="rId5">
                  <a:extLst>
                    <a:ext uri="{A12FA001-AC4F-418D-AE19-62706E023703}">
                      <ahyp:hlinkClr val="tx"/>
                    </a:ext>
                  </a:extLst>
                </a:hlinkClick>
              </a:rPr>
              <a:t>Post-attività </a:t>
            </a:r>
            <a:endParaRPr b="1" sz="1600">
              <a:solidFill>
                <a:schemeClr val="lt1"/>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200">
                <a:solidFill>
                  <a:schemeClr val="lt1"/>
                </a:solidFill>
                <a:latin typeface="Open Sans"/>
                <a:ea typeface="Open Sans"/>
                <a:cs typeface="Open Sans"/>
                <a:sym typeface="Open Sans"/>
              </a:rPr>
              <a:t>Gli studenti valutano  e creano nuovo contenuto.</a:t>
            </a:r>
            <a:endParaRPr sz="12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Attività 2: Circle of Voices</a:t>
            </a:r>
            <a:endParaRPr/>
          </a:p>
        </p:txBody>
      </p:sp>
      <p:sp>
        <p:nvSpPr>
          <p:cNvPr id="151" name="Google Shape;151;p2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highlight>
                  <a:srgbClr val="FFFFFF"/>
                </a:highlight>
              </a:rPr>
              <a:t>In un gruppo, </a:t>
            </a:r>
            <a:r>
              <a:rPr lang="en" sz="1600">
                <a:highlight>
                  <a:srgbClr val="FFFFFF"/>
                </a:highlight>
              </a:rPr>
              <a:t>raccogliere</a:t>
            </a:r>
            <a:r>
              <a:rPr lang="en" sz="1600">
                <a:highlight>
                  <a:srgbClr val="FFFFFF"/>
                </a:highlight>
              </a:rPr>
              <a:t> idee e delineate un’attività </a:t>
            </a:r>
            <a:r>
              <a:rPr lang="en" sz="1600">
                <a:highlight>
                  <a:srgbClr val="FFFFFF"/>
                </a:highlight>
              </a:rPr>
              <a:t>basata sul tema del cibo e del business del cibo. In quale categoria mettete l’attività: pre-, in classe, o post-attività (10 minuti)?</a:t>
            </a:r>
            <a:endParaRPr sz="2000">
              <a:highlight>
                <a:srgbClr val="FFFFFF"/>
              </a:highlight>
            </a:endParaRPr>
          </a:p>
          <a:p>
            <a:pPr indent="0" lvl="0" marL="0" rtl="0" algn="l">
              <a:spcBef>
                <a:spcPts val="0"/>
              </a:spcBef>
              <a:spcAft>
                <a:spcPts val="0"/>
              </a:spcAft>
              <a:buNone/>
            </a:pPr>
            <a:r>
              <a:t/>
            </a:r>
            <a:endParaRPr sz="1600">
              <a:highlight>
                <a:srgbClr val="FFFFFF"/>
              </a:highlight>
            </a:endParaRPr>
          </a:p>
          <a:p>
            <a:pPr indent="-330200" lvl="0" marL="457200" rtl="0" algn="l">
              <a:spcBef>
                <a:spcPts val="0"/>
              </a:spcBef>
              <a:spcAft>
                <a:spcPts val="0"/>
              </a:spcAft>
              <a:buSzPts val="1600"/>
              <a:buAutoNum type="arabicPeriod"/>
            </a:pPr>
            <a:r>
              <a:rPr lang="en" sz="1600">
                <a:highlight>
                  <a:srgbClr val="FFFFFF"/>
                </a:highlight>
              </a:rPr>
              <a:t>Ogni gruppo condivide di cosa avete parlato (5 minuti).</a:t>
            </a:r>
            <a:endParaRPr/>
          </a:p>
        </p:txBody>
      </p:sp>
      <p:pic>
        <p:nvPicPr>
          <p:cNvPr id="152" name="Google Shape;152;p23"/>
          <p:cNvPicPr preferRelativeResize="0"/>
          <p:nvPr/>
        </p:nvPicPr>
        <p:blipFill>
          <a:blip r:embed="rId3">
            <a:alphaModFix/>
          </a:blip>
          <a:stretch>
            <a:fillRect/>
          </a:stretch>
        </p:blipFill>
        <p:spPr>
          <a:xfrm>
            <a:off x="2326488" y="3485475"/>
            <a:ext cx="4491025" cy="13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Obbiettivi</a:t>
            </a:r>
            <a:endParaRPr/>
          </a:p>
        </p:txBody>
      </p:sp>
      <p:sp>
        <p:nvSpPr>
          <p:cNvPr id="73" name="Google Shape;73;p14"/>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Definire il valore del cibo come strumento </a:t>
            </a:r>
            <a:r>
              <a:rPr lang="en"/>
              <a:t>didattico.</a:t>
            </a:r>
            <a:endParaRPr/>
          </a:p>
          <a:p>
            <a:pPr indent="0" lvl="0" marL="0" rtl="0" algn="l">
              <a:spcBef>
                <a:spcPts val="1200"/>
              </a:spcBef>
              <a:spcAft>
                <a:spcPts val="0"/>
              </a:spcAft>
              <a:buNone/>
            </a:pPr>
            <a:r>
              <a:rPr lang="en"/>
              <a:t>Discutere strategie per avere discussioni con studenti di lingua sul settore gastronomico. </a:t>
            </a:r>
            <a:endParaRPr/>
          </a:p>
          <a:p>
            <a:pPr indent="0" lvl="0" marL="0" rtl="0" algn="l">
              <a:spcBef>
                <a:spcPts val="1200"/>
              </a:spcBef>
              <a:spcAft>
                <a:spcPts val="0"/>
              </a:spcAft>
              <a:buNone/>
            </a:pPr>
            <a:r>
              <a:rPr lang="en"/>
              <a:t>Discutere strategie per l’apprendimento attivo e l’incorporazione di digital media in classe.  </a:t>
            </a:r>
            <a:endParaRPr/>
          </a:p>
          <a:p>
            <a:pPr indent="0" lvl="0" marL="0" rtl="0" algn="l">
              <a:spcBef>
                <a:spcPts val="1200"/>
              </a:spcBef>
              <a:spcAft>
                <a:spcPts val="1200"/>
              </a:spcAft>
              <a:buNone/>
            </a:pPr>
            <a:r>
              <a:rPr lang="en"/>
              <a:t>Esempio di una lezione di secondo semestre (Italiano 1002). </a:t>
            </a:r>
            <a:endParaRPr/>
          </a:p>
        </p:txBody>
      </p:sp>
      <p:sp>
        <p:nvSpPr>
          <p:cNvPr id="74" name="Google Shape;74;p14"/>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learningobjectives.gif" id="75" name="Google Shape;75;p14"/>
          <p:cNvPicPr preferRelativeResize="0"/>
          <p:nvPr/>
        </p:nvPicPr>
        <p:blipFill rotWithShape="1">
          <a:blip r:embed="rId3">
            <a:alphaModFix/>
          </a:blip>
          <a:srcRect b="0" l="0" r="0" t="0"/>
          <a:stretch/>
        </p:blipFill>
        <p:spPr>
          <a:xfrm>
            <a:off x="4832400" y="1266175"/>
            <a:ext cx="3999900" cy="330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 cucina italiana in relazione a YouTube</a:t>
            </a:r>
            <a:endParaRPr/>
          </a:p>
        </p:txBody>
      </p:sp>
      <p:sp>
        <p:nvSpPr>
          <p:cNvPr id="81" name="Google Shape;81;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2200">
                <a:highlight>
                  <a:srgbClr val="FFFFFF"/>
                </a:highlight>
              </a:rPr>
              <a:t>Il fenomeno del food blogging:</a:t>
            </a:r>
            <a:endParaRPr sz="2200">
              <a:highlight>
                <a:srgbClr val="FFFFFF"/>
              </a:highlight>
            </a:endParaRPr>
          </a:p>
          <a:p>
            <a:pPr indent="-357822" lvl="0" marL="457200" rtl="0" algn="l">
              <a:lnSpc>
                <a:spcPct val="150000"/>
              </a:lnSpc>
              <a:spcBef>
                <a:spcPts val="1000"/>
              </a:spcBef>
              <a:spcAft>
                <a:spcPts val="0"/>
              </a:spcAft>
              <a:buSzPct val="100000"/>
              <a:buAutoNum type="arabicPeriod"/>
            </a:pPr>
            <a:r>
              <a:rPr lang="en" sz="2200">
                <a:highlight>
                  <a:srgbClr val="FFFFFF"/>
                </a:highlight>
              </a:rPr>
              <a:t>L’aspetto economico</a:t>
            </a:r>
            <a:endParaRPr sz="2200">
              <a:highlight>
                <a:srgbClr val="FFFFFF"/>
              </a:highlight>
            </a:endParaRPr>
          </a:p>
          <a:p>
            <a:pPr indent="-357822" lvl="0" marL="457200" rtl="0" algn="l">
              <a:lnSpc>
                <a:spcPct val="150000"/>
              </a:lnSpc>
              <a:spcBef>
                <a:spcPts val="0"/>
              </a:spcBef>
              <a:spcAft>
                <a:spcPts val="0"/>
              </a:spcAft>
              <a:buSzPct val="100000"/>
              <a:buAutoNum type="arabicPeriod"/>
            </a:pPr>
            <a:r>
              <a:rPr lang="en" sz="2200">
                <a:highlight>
                  <a:srgbClr val="FFFFFF"/>
                </a:highlight>
              </a:rPr>
              <a:t>L’aspetto culturale </a:t>
            </a:r>
            <a:endParaRPr sz="2200">
              <a:highlight>
                <a:srgbClr val="FFFFFF"/>
              </a:highlight>
            </a:endParaRPr>
          </a:p>
          <a:p>
            <a:pPr indent="0" lvl="0" marL="0" rtl="0" algn="l">
              <a:spcBef>
                <a:spcPts val="1000"/>
              </a:spcBef>
              <a:spcAft>
                <a:spcPts val="0"/>
              </a:spcAft>
              <a:buNone/>
            </a:pPr>
            <a:r>
              <a:rPr lang="en" sz="2200">
                <a:highlight>
                  <a:srgbClr val="FFFFFF"/>
                </a:highlight>
              </a:rPr>
              <a:t>Chiediamo:</a:t>
            </a:r>
            <a:endParaRPr sz="2200">
              <a:highlight>
                <a:srgbClr val="FFFFFF"/>
              </a:highlight>
            </a:endParaRPr>
          </a:p>
          <a:p>
            <a:pPr indent="-357822" lvl="0" marL="457200" rtl="0" algn="l">
              <a:spcBef>
                <a:spcPts val="1000"/>
              </a:spcBef>
              <a:spcAft>
                <a:spcPts val="0"/>
              </a:spcAft>
              <a:buSzPct val="100000"/>
              <a:buChar char="●"/>
            </a:pPr>
            <a:r>
              <a:rPr lang="en" sz="2200"/>
              <a:t>Qual è l’impatto dei food blogger sulla ricezione e la fruizione della cultura gastronomica italiana in Italia e nel mondo?</a:t>
            </a:r>
            <a:endParaRPr sz="2200"/>
          </a:p>
          <a:p>
            <a:pPr indent="0" lvl="0" marL="0" rtl="0" algn="l">
              <a:spcBef>
                <a:spcPts val="1000"/>
              </a:spcBef>
              <a:spcAft>
                <a:spcPts val="0"/>
              </a:spcAft>
              <a:buNone/>
            </a:pPr>
            <a:r>
              <a:t/>
            </a:r>
            <a:endParaRPr sz="220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Canali di cucina</a:t>
            </a:r>
            <a:endParaRPr/>
          </a:p>
        </p:txBody>
      </p:sp>
      <p:pic>
        <p:nvPicPr>
          <p:cNvPr descr="Graphical user interface, text, application&#10;&#10;Description automatically generated" id="87" name="Google Shape;87;p16"/>
          <p:cNvPicPr preferRelativeResize="0"/>
          <p:nvPr/>
        </p:nvPicPr>
        <p:blipFill>
          <a:blip r:embed="rId3">
            <a:alphaModFix/>
          </a:blip>
          <a:stretch>
            <a:fillRect/>
          </a:stretch>
        </p:blipFill>
        <p:spPr>
          <a:xfrm>
            <a:off x="79175" y="1628950"/>
            <a:ext cx="2835050" cy="627625"/>
          </a:xfrm>
          <a:prstGeom prst="rect">
            <a:avLst/>
          </a:prstGeom>
          <a:noFill/>
          <a:ln>
            <a:noFill/>
          </a:ln>
        </p:spPr>
      </p:pic>
      <p:pic>
        <p:nvPicPr>
          <p:cNvPr descr="Graphical user interface, text, application, email&#10;&#10;Description automatically generated" id="88" name="Google Shape;88;p16"/>
          <p:cNvPicPr preferRelativeResize="0"/>
          <p:nvPr/>
        </p:nvPicPr>
        <p:blipFill>
          <a:blip r:embed="rId4">
            <a:alphaModFix/>
          </a:blip>
          <a:stretch>
            <a:fillRect/>
          </a:stretch>
        </p:blipFill>
        <p:spPr>
          <a:xfrm>
            <a:off x="79163" y="2359650"/>
            <a:ext cx="2835050" cy="627625"/>
          </a:xfrm>
          <a:prstGeom prst="rect">
            <a:avLst/>
          </a:prstGeom>
          <a:noFill/>
          <a:ln>
            <a:noFill/>
          </a:ln>
        </p:spPr>
      </p:pic>
      <p:pic>
        <p:nvPicPr>
          <p:cNvPr descr="Graphical user interface, text&#10;&#10;Description automatically generated" id="89" name="Google Shape;89;p16"/>
          <p:cNvPicPr preferRelativeResize="0"/>
          <p:nvPr/>
        </p:nvPicPr>
        <p:blipFill>
          <a:blip r:embed="rId5">
            <a:alphaModFix/>
          </a:blip>
          <a:stretch>
            <a:fillRect/>
          </a:stretch>
        </p:blipFill>
        <p:spPr>
          <a:xfrm>
            <a:off x="79175" y="3449450"/>
            <a:ext cx="2908274" cy="594875"/>
          </a:xfrm>
          <a:prstGeom prst="rect">
            <a:avLst/>
          </a:prstGeom>
          <a:noFill/>
          <a:ln>
            <a:noFill/>
          </a:ln>
        </p:spPr>
      </p:pic>
      <p:pic>
        <p:nvPicPr>
          <p:cNvPr descr="Graphical user interface, text, application&#10;&#10;Description automatically generated" id="90" name="Google Shape;90;p16"/>
          <p:cNvPicPr preferRelativeResize="0"/>
          <p:nvPr/>
        </p:nvPicPr>
        <p:blipFill>
          <a:blip r:embed="rId6">
            <a:alphaModFix/>
          </a:blip>
          <a:stretch>
            <a:fillRect/>
          </a:stretch>
        </p:blipFill>
        <p:spPr>
          <a:xfrm>
            <a:off x="79175" y="4138125"/>
            <a:ext cx="2908274" cy="627625"/>
          </a:xfrm>
          <a:prstGeom prst="rect">
            <a:avLst/>
          </a:prstGeom>
          <a:noFill/>
          <a:ln>
            <a:noFill/>
          </a:ln>
        </p:spPr>
      </p:pic>
      <p:pic>
        <p:nvPicPr>
          <p:cNvPr descr="Graphical user interface, text, application&#10;&#10;Description automatically generated with medium confidence" id="91" name="Google Shape;91;p16"/>
          <p:cNvPicPr preferRelativeResize="0"/>
          <p:nvPr/>
        </p:nvPicPr>
        <p:blipFill>
          <a:blip r:embed="rId7">
            <a:alphaModFix/>
          </a:blip>
          <a:stretch>
            <a:fillRect/>
          </a:stretch>
        </p:blipFill>
        <p:spPr>
          <a:xfrm>
            <a:off x="2987438" y="1628950"/>
            <a:ext cx="2908274" cy="594875"/>
          </a:xfrm>
          <a:prstGeom prst="rect">
            <a:avLst/>
          </a:prstGeom>
          <a:noFill/>
          <a:ln>
            <a:noFill/>
          </a:ln>
        </p:spPr>
      </p:pic>
      <p:pic>
        <p:nvPicPr>
          <p:cNvPr descr="Graphical user interface, text, application&#10;&#10;Description automatically generated" id="92" name="Google Shape;92;p16"/>
          <p:cNvPicPr preferRelativeResize="0"/>
          <p:nvPr/>
        </p:nvPicPr>
        <p:blipFill>
          <a:blip r:embed="rId8">
            <a:alphaModFix/>
          </a:blip>
          <a:stretch>
            <a:fillRect/>
          </a:stretch>
        </p:blipFill>
        <p:spPr>
          <a:xfrm>
            <a:off x="2987438" y="2257938"/>
            <a:ext cx="2908274" cy="627625"/>
          </a:xfrm>
          <a:prstGeom prst="rect">
            <a:avLst/>
          </a:prstGeom>
          <a:noFill/>
          <a:ln>
            <a:noFill/>
          </a:ln>
        </p:spPr>
      </p:pic>
      <p:pic>
        <p:nvPicPr>
          <p:cNvPr descr="Graphical user interface, text, application&#10;&#10;Description automatically generated" id="93" name="Google Shape;93;p16"/>
          <p:cNvPicPr preferRelativeResize="0"/>
          <p:nvPr/>
        </p:nvPicPr>
        <p:blipFill>
          <a:blip r:embed="rId9">
            <a:alphaModFix/>
          </a:blip>
          <a:stretch>
            <a:fillRect/>
          </a:stretch>
        </p:blipFill>
        <p:spPr>
          <a:xfrm>
            <a:off x="2987438" y="2919700"/>
            <a:ext cx="2908274" cy="530113"/>
          </a:xfrm>
          <a:prstGeom prst="rect">
            <a:avLst/>
          </a:prstGeom>
          <a:noFill/>
          <a:ln>
            <a:noFill/>
          </a:ln>
        </p:spPr>
      </p:pic>
      <p:pic>
        <p:nvPicPr>
          <p:cNvPr descr="Graphical user interface, text, application, email&#10;&#10;Description automatically generated" id="94" name="Google Shape;94;p16"/>
          <p:cNvPicPr preferRelativeResize="0"/>
          <p:nvPr/>
        </p:nvPicPr>
        <p:blipFill>
          <a:blip r:embed="rId10">
            <a:alphaModFix/>
          </a:blip>
          <a:stretch>
            <a:fillRect/>
          </a:stretch>
        </p:blipFill>
        <p:spPr>
          <a:xfrm>
            <a:off x="6069174" y="1782325"/>
            <a:ext cx="2939251" cy="707400"/>
          </a:xfrm>
          <a:prstGeom prst="rect">
            <a:avLst/>
          </a:prstGeom>
          <a:noFill/>
          <a:ln>
            <a:noFill/>
          </a:ln>
        </p:spPr>
      </p:pic>
      <p:pic>
        <p:nvPicPr>
          <p:cNvPr descr="A group of people&#10;&#10;Description automatically generated with low confidence" id="95" name="Google Shape;95;p16"/>
          <p:cNvPicPr preferRelativeResize="0"/>
          <p:nvPr/>
        </p:nvPicPr>
        <p:blipFill>
          <a:blip r:embed="rId11">
            <a:alphaModFix/>
          </a:blip>
          <a:stretch>
            <a:fillRect/>
          </a:stretch>
        </p:blipFill>
        <p:spPr>
          <a:xfrm>
            <a:off x="6001375" y="3449822"/>
            <a:ext cx="2939251" cy="666475"/>
          </a:xfrm>
          <a:prstGeom prst="rect">
            <a:avLst/>
          </a:prstGeom>
          <a:noFill/>
          <a:ln>
            <a:noFill/>
          </a:ln>
        </p:spPr>
      </p:pic>
      <p:sp>
        <p:nvSpPr>
          <p:cNvPr id="96" name="Google Shape;96;p16"/>
          <p:cNvSpPr txBox="1"/>
          <p:nvPr/>
        </p:nvSpPr>
        <p:spPr>
          <a:xfrm>
            <a:off x="79175" y="1146738"/>
            <a:ext cx="40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Open Sans"/>
                <a:ea typeface="Open Sans"/>
                <a:cs typeface="Open Sans"/>
                <a:sym typeface="Open Sans"/>
              </a:rPr>
              <a:t>Business</a:t>
            </a:r>
            <a:endParaRPr b="1">
              <a:solidFill>
                <a:schemeClr val="dk2"/>
              </a:solidFill>
              <a:latin typeface="Open Sans"/>
              <a:ea typeface="Open Sans"/>
              <a:cs typeface="Open Sans"/>
              <a:sym typeface="Open Sans"/>
            </a:endParaRPr>
          </a:p>
        </p:txBody>
      </p:sp>
      <p:sp>
        <p:nvSpPr>
          <p:cNvPr id="97" name="Google Shape;97;p16"/>
          <p:cNvSpPr txBox="1"/>
          <p:nvPr/>
        </p:nvSpPr>
        <p:spPr>
          <a:xfrm>
            <a:off x="79175" y="3090338"/>
            <a:ext cx="40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Open Sans"/>
                <a:ea typeface="Open Sans"/>
                <a:cs typeface="Open Sans"/>
                <a:sym typeface="Open Sans"/>
              </a:rPr>
              <a:t>Chef professionisti</a:t>
            </a:r>
            <a:endParaRPr b="1">
              <a:solidFill>
                <a:schemeClr val="dk2"/>
              </a:solidFill>
              <a:latin typeface="Open Sans"/>
              <a:ea typeface="Open Sans"/>
              <a:cs typeface="Open Sans"/>
              <a:sym typeface="Open Sans"/>
            </a:endParaRPr>
          </a:p>
        </p:txBody>
      </p:sp>
      <p:sp>
        <p:nvSpPr>
          <p:cNvPr id="98" name="Google Shape;98;p16"/>
          <p:cNvSpPr txBox="1"/>
          <p:nvPr/>
        </p:nvSpPr>
        <p:spPr>
          <a:xfrm>
            <a:off x="2914225" y="1146738"/>
            <a:ext cx="40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Open Sans"/>
                <a:ea typeface="Open Sans"/>
                <a:cs typeface="Open Sans"/>
                <a:sym typeface="Open Sans"/>
              </a:rPr>
              <a:t>Food Vloggers (USA e Australia)</a:t>
            </a:r>
            <a:endParaRPr b="1">
              <a:solidFill>
                <a:schemeClr val="dk2"/>
              </a:solidFill>
              <a:latin typeface="Open Sans"/>
              <a:ea typeface="Open Sans"/>
              <a:cs typeface="Open Sans"/>
              <a:sym typeface="Open Sans"/>
            </a:endParaRPr>
          </a:p>
        </p:txBody>
      </p:sp>
      <p:sp>
        <p:nvSpPr>
          <p:cNvPr id="99" name="Google Shape;99;p16"/>
          <p:cNvSpPr txBox="1"/>
          <p:nvPr/>
        </p:nvSpPr>
        <p:spPr>
          <a:xfrm>
            <a:off x="6069175" y="1159563"/>
            <a:ext cx="4058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Open Sans"/>
                <a:ea typeface="Open Sans"/>
                <a:cs typeface="Open Sans"/>
                <a:sym typeface="Open Sans"/>
              </a:rPr>
              <a:t>Food Vlog per bambini </a:t>
            </a:r>
            <a:endParaRPr b="1">
              <a:solidFill>
                <a:schemeClr val="dk2"/>
              </a:solidFill>
              <a:latin typeface="Open Sans"/>
              <a:ea typeface="Open Sans"/>
              <a:cs typeface="Open Sans"/>
              <a:sym typeface="Open Sans"/>
            </a:endParaRPr>
          </a:p>
          <a:p>
            <a:pPr indent="0" lvl="0" marL="0" rtl="0" algn="l">
              <a:spcBef>
                <a:spcPts val="0"/>
              </a:spcBef>
              <a:spcAft>
                <a:spcPts val="0"/>
              </a:spcAft>
              <a:buNone/>
            </a:pPr>
            <a:r>
              <a:rPr b="1" lang="en">
                <a:solidFill>
                  <a:schemeClr val="dk2"/>
                </a:solidFill>
                <a:latin typeface="Open Sans"/>
                <a:ea typeface="Open Sans"/>
                <a:cs typeface="Open Sans"/>
                <a:sym typeface="Open Sans"/>
              </a:rPr>
              <a:t>(con sponsor)</a:t>
            </a:r>
            <a:endParaRPr b="1">
              <a:solidFill>
                <a:schemeClr val="dk2"/>
              </a:solidFill>
              <a:latin typeface="Open Sans"/>
              <a:ea typeface="Open Sans"/>
              <a:cs typeface="Open Sans"/>
              <a:sym typeface="Open Sans"/>
            </a:endParaRPr>
          </a:p>
        </p:txBody>
      </p:sp>
      <p:sp>
        <p:nvSpPr>
          <p:cNvPr id="100" name="Google Shape;100;p16"/>
          <p:cNvSpPr txBox="1"/>
          <p:nvPr/>
        </p:nvSpPr>
        <p:spPr>
          <a:xfrm>
            <a:off x="6001375" y="2805200"/>
            <a:ext cx="40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Open Sans"/>
                <a:ea typeface="Open Sans"/>
                <a:cs typeface="Open Sans"/>
                <a:sym typeface="Open Sans"/>
              </a:rPr>
              <a:t>Reazioni</a:t>
            </a:r>
            <a:endParaRPr b="1">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media (YouTube) in classe</a:t>
            </a:r>
            <a:endParaRPr/>
          </a:p>
        </p:txBody>
      </p:sp>
      <p:sp>
        <p:nvSpPr>
          <p:cNvPr id="106" name="Google Shape;106;p17"/>
          <p:cNvSpPr txBox="1"/>
          <p:nvPr>
            <p:ph idx="1" type="body"/>
          </p:nvPr>
        </p:nvSpPr>
        <p:spPr>
          <a:xfrm>
            <a:off x="311700" y="1266175"/>
            <a:ext cx="3999900" cy="33027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sz="1200">
                <a:solidFill>
                  <a:srgbClr val="695D46"/>
                </a:solidFill>
              </a:rPr>
              <a:t>Cos’è Youtube? Burgess e Green (2018) lo definiscono così:</a:t>
            </a:r>
            <a:endParaRPr sz="1200">
              <a:solidFill>
                <a:srgbClr val="695D46"/>
              </a:solidFill>
            </a:endParaRPr>
          </a:p>
          <a:p>
            <a:pPr indent="-293370" lvl="0" marL="457200" rtl="0" algn="l">
              <a:lnSpc>
                <a:spcPct val="100000"/>
              </a:lnSpc>
              <a:spcBef>
                <a:spcPts val="1000"/>
              </a:spcBef>
              <a:spcAft>
                <a:spcPts val="0"/>
              </a:spcAft>
              <a:buClr>
                <a:srgbClr val="695D46"/>
              </a:buClr>
              <a:buSzPct val="100000"/>
              <a:buAutoNum type="arabicPeriod"/>
            </a:pPr>
            <a:r>
              <a:rPr lang="en" sz="1200">
                <a:solidFill>
                  <a:srgbClr val="695D46"/>
                </a:solidFill>
              </a:rPr>
              <a:t>a ‘digital technology’ (requiring new technical skills and knowledge)</a:t>
            </a:r>
            <a:endParaRPr sz="1200">
              <a:solidFill>
                <a:srgbClr val="695D46"/>
              </a:solidFill>
            </a:endParaRPr>
          </a:p>
          <a:p>
            <a:pPr indent="-293370" lvl="0" marL="457200" rtl="0" algn="l">
              <a:lnSpc>
                <a:spcPct val="100000"/>
              </a:lnSpc>
              <a:spcBef>
                <a:spcPts val="1000"/>
              </a:spcBef>
              <a:spcAft>
                <a:spcPts val="0"/>
              </a:spcAft>
              <a:buClr>
                <a:srgbClr val="695D46"/>
              </a:buClr>
              <a:buSzPct val="100000"/>
              <a:buAutoNum type="arabicPeriod"/>
            </a:pPr>
            <a:r>
              <a:rPr lang="en" sz="1200">
                <a:solidFill>
                  <a:srgbClr val="695D46"/>
                </a:solidFill>
              </a:rPr>
              <a:t>a new kind of ‘media’ platform</a:t>
            </a:r>
            <a:endParaRPr sz="1200">
              <a:solidFill>
                <a:srgbClr val="695D46"/>
              </a:solidFill>
            </a:endParaRPr>
          </a:p>
          <a:p>
            <a:pPr indent="-293370" lvl="0" marL="457200" rtl="0" algn="l">
              <a:lnSpc>
                <a:spcPct val="100000"/>
              </a:lnSpc>
              <a:spcBef>
                <a:spcPts val="1000"/>
              </a:spcBef>
              <a:spcAft>
                <a:spcPts val="0"/>
              </a:spcAft>
              <a:buClr>
                <a:srgbClr val="695D46"/>
              </a:buClr>
              <a:buSzPct val="100000"/>
              <a:buAutoNum type="arabicPeriod"/>
            </a:pPr>
            <a:r>
              <a:rPr lang="en" sz="1200">
                <a:solidFill>
                  <a:srgbClr val="695D46"/>
                </a:solidFill>
              </a:rPr>
              <a:t>a platform where creative and ‘maker’ communities can form and interact (offering the potential for collective learning).”</a:t>
            </a:r>
            <a:endParaRPr sz="1200">
              <a:solidFill>
                <a:srgbClr val="695D46"/>
              </a:solidFill>
            </a:endParaRPr>
          </a:p>
          <a:p>
            <a:pPr indent="0" lvl="0" marL="0" rtl="0" algn="l">
              <a:lnSpc>
                <a:spcPct val="100000"/>
              </a:lnSpc>
              <a:spcBef>
                <a:spcPts val="1000"/>
              </a:spcBef>
              <a:spcAft>
                <a:spcPts val="0"/>
              </a:spcAft>
              <a:buNone/>
            </a:pPr>
            <a:r>
              <a:rPr lang="en" sz="1200">
                <a:solidFill>
                  <a:srgbClr val="695D46"/>
                </a:solidFill>
              </a:rPr>
              <a:t>Il secondo sito più visitato nel mondo </a:t>
            </a:r>
            <a:r>
              <a:rPr lang="en" sz="1200"/>
              <a:t>(Arthurs, Drakopoulou, &amp; Gandini 2018).</a:t>
            </a:r>
            <a:endParaRPr sz="1200"/>
          </a:p>
          <a:p>
            <a:pPr indent="0" lvl="0" marL="0" rtl="0" algn="l">
              <a:lnSpc>
                <a:spcPct val="100000"/>
              </a:lnSpc>
              <a:spcBef>
                <a:spcPts val="1000"/>
              </a:spcBef>
              <a:spcAft>
                <a:spcPts val="0"/>
              </a:spcAft>
              <a:buNone/>
            </a:pPr>
            <a:r>
              <a:rPr lang="en" sz="1200"/>
              <a:t>Considerato un “nuovo spazio di produzione e consumo di cultura” (Strangel 2010).</a:t>
            </a:r>
            <a:endParaRPr sz="1200"/>
          </a:p>
          <a:p>
            <a:pPr indent="0" lvl="0" marL="0" rtl="0" algn="l">
              <a:lnSpc>
                <a:spcPct val="100000"/>
              </a:lnSpc>
              <a:spcBef>
                <a:spcPts val="1000"/>
              </a:spcBef>
              <a:spcAft>
                <a:spcPts val="0"/>
              </a:spcAft>
              <a:buNone/>
            </a:pPr>
            <a:r>
              <a:rPr lang="en" sz="1200">
                <a:highlight>
                  <a:schemeClr val="lt1"/>
                </a:highlight>
              </a:rPr>
              <a:t>Il suo uso si innesta su una lunga storia di uso di film e video educativi in classe </a:t>
            </a:r>
            <a:r>
              <a:rPr lang="en" sz="1200"/>
              <a:t>(Snelson &amp; Perkins 2009). </a:t>
            </a:r>
            <a:endParaRPr sz="1200"/>
          </a:p>
          <a:p>
            <a:pPr indent="0" lvl="0" marL="0" rtl="0" algn="l">
              <a:lnSpc>
                <a:spcPct val="100000"/>
              </a:lnSpc>
              <a:spcBef>
                <a:spcPts val="1000"/>
              </a:spcBef>
              <a:spcAft>
                <a:spcPts val="0"/>
              </a:spcAft>
              <a:buNone/>
            </a:pPr>
            <a:r>
              <a:rPr lang="en" sz="1200"/>
              <a:t>Fornisce un mezzo per ricevere e produrre cultura. </a:t>
            </a:r>
            <a:endParaRPr sz="1200">
              <a:solidFill>
                <a:srgbClr val="000000"/>
              </a:solidFill>
              <a:highlight>
                <a:schemeClr val="lt1"/>
              </a:highlight>
            </a:endParaRPr>
          </a:p>
          <a:p>
            <a:pPr indent="0" lvl="0" marL="0" rtl="0" algn="l">
              <a:spcBef>
                <a:spcPts val="1000"/>
              </a:spcBef>
              <a:spcAft>
                <a:spcPts val="1200"/>
              </a:spcAft>
              <a:buNone/>
            </a:pPr>
            <a:r>
              <a:t/>
            </a:r>
            <a:endParaRPr sz="1200">
              <a:solidFill>
                <a:srgbClr val="695D46"/>
              </a:solidFill>
            </a:endParaRPr>
          </a:p>
        </p:txBody>
      </p:sp>
      <p:pic>
        <p:nvPicPr>
          <p:cNvPr id="107" name="Google Shape;107;p17"/>
          <p:cNvPicPr preferRelativeResize="0"/>
          <p:nvPr/>
        </p:nvPicPr>
        <p:blipFill>
          <a:blip r:embed="rId3">
            <a:alphaModFix/>
          </a:blip>
          <a:stretch>
            <a:fillRect/>
          </a:stretch>
        </p:blipFill>
        <p:spPr>
          <a:xfrm>
            <a:off x="4832400" y="1266175"/>
            <a:ext cx="3999900" cy="26649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media (YouTube) in classe</a:t>
            </a:r>
            <a:endParaRPr/>
          </a:p>
        </p:txBody>
      </p:sp>
      <p:sp>
        <p:nvSpPr>
          <p:cNvPr id="113" name="Google Shape;113;p18"/>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Usato per scopi generali nella didattica:</a:t>
            </a:r>
            <a:endParaRPr sz="1200"/>
          </a:p>
          <a:p>
            <a:pPr indent="-304800" lvl="0" marL="457200" rtl="0" algn="l">
              <a:spcBef>
                <a:spcPts val="1200"/>
              </a:spcBef>
              <a:spcAft>
                <a:spcPts val="0"/>
              </a:spcAft>
              <a:buSzPts val="1200"/>
              <a:buAutoNum type="arabicPeriod"/>
            </a:pPr>
            <a:r>
              <a:rPr lang="en" sz="1200"/>
              <a:t>Per curare video già esistenti (include la selezione, analisi, uso, organizzazione e condivisione di video che già esistono online per scopi di insegnamento e apprendimento)</a:t>
            </a:r>
            <a:endParaRPr sz="1200"/>
          </a:p>
          <a:p>
            <a:pPr indent="-304800" lvl="0" marL="457200" rtl="0" algn="l">
              <a:spcBef>
                <a:spcPts val="0"/>
              </a:spcBef>
              <a:spcAft>
                <a:spcPts val="0"/>
              </a:spcAft>
              <a:buSzPts val="1200"/>
              <a:buAutoNum type="arabicPeriod"/>
            </a:pPr>
            <a:r>
              <a:rPr lang="en" sz="1200"/>
              <a:t> Come un luogo per ospitare creazioni video.</a:t>
            </a:r>
            <a:endParaRPr sz="1200"/>
          </a:p>
          <a:p>
            <a:pPr indent="0" lvl="0" marL="0" rtl="0" algn="l">
              <a:spcBef>
                <a:spcPts val="1200"/>
              </a:spcBef>
              <a:spcAft>
                <a:spcPts val="0"/>
              </a:spcAft>
              <a:buNone/>
            </a:pPr>
            <a:r>
              <a:rPr lang="en" sz="1200"/>
              <a:t>I suoi benefici “come risorsa di contenuti video e di spazio gratis è allettante, il che aiuta a spiegare l’interesse continuo” Snelson 2018). </a:t>
            </a:r>
            <a:endParaRPr sz="1200"/>
          </a:p>
          <a:p>
            <a:pPr indent="0" lvl="0" marL="0" rtl="0" algn="l">
              <a:spcBef>
                <a:spcPts val="1200"/>
              </a:spcBef>
              <a:spcAft>
                <a:spcPts val="1200"/>
              </a:spcAft>
              <a:buNone/>
            </a:pPr>
            <a:r>
              <a:rPr lang="en" sz="1200"/>
              <a:t>Una difficoltà per i livelli K-12 è il fatto che Youtube potrebbe essere bloccato (Snelson 2018). </a:t>
            </a:r>
            <a:endParaRPr/>
          </a:p>
        </p:txBody>
      </p:sp>
      <p:pic>
        <p:nvPicPr>
          <p:cNvPr id="114" name="Google Shape;114;p18"/>
          <p:cNvPicPr preferRelativeResize="0"/>
          <p:nvPr/>
        </p:nvPicPr>
        <p:blipFill>
          <a:blip r:embed="rId3">
            <a:alphaModFix/>
          </a:blip>
          <a:stretch>
            <a:fillRect/>
          </a:stretch>
        </p:blipFill>
        <p:spPr>
          <a:xfrm>
            <a:off x="5044250" y="1266175"/>
            <a:ext cx="3585900" cy="272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Attività 1: </a:t>
            </a:r>
            <a:r>
              <a:rPr lang="en"/>
              <a:t>Pensare</a:t>
            </a:r>
            <a:r>
              <a:rPr lang="en"/>
              <a:t>, </a:t>
            </a:r>
            <a:r>
              <a:rPr lang="en"/>
              <a:t>in coppia</a:t>
            </a:r>
            <a:r>
              <a:rPr lang="en"/>
              <a:t>, </a:t>
            </a:r>
            <a:r>
              <a:rPr lang="en"/>
              <a:t>condividere</a:t>
            </a:r>
            <a:r>
              <a:rPr lang="en"/>
              <a:t> (TPS)</a:t>
            </a:r>
            <a:endParaRPr/>
          </a:p>
        </p:txBody>
      </p:sp>
      <p:sp>
        <p:nvSpPr>
          <p:cNvPr id="120" name="Google Shape;120;p19"/>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highlight>
                  <a:srgbClr val="FFFFFF"/>
                </a:highlight>
                <a:latin typeface="Arial"/>
                <a:ea typeface="Arial"/>
                <a:cs typeface="Arial"/>
                <a:sym typeface="Arial"/>
              </a:rPr>
              <a:t>Pensare</a:t>
            </a:r>
            <a:r>
              <a:rPr lang="en" sz="1300">
                <a:highlight>
                  <a:srgbClr val="FFFFFF"/>
                </a:highlight>
                <a:latin typeface="Arial"/>
                <a:ea typeface="Arial"/>
                <a:cs typeface="Arial"/>
                <a:sym typeface="Arial"/>
              </a:rPr>
              <a:t> (2 minuti): </a:t>
            </a:r>
            <a:endParaRPr sz="1300">
              <a:highlight>
                <a:srgbClr val="FFFFFF"/>
              </a:highlight>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300">
                <a:highlight>
                  <a:srgbClr val="FFFFFF"/>
                </a:highlight>
                <a:latin typeface="Arial"/>
                <a:ea typeface="Arial"/>
                <a:cs typeface="Arial"/>
                <a:sym typeface="Arial"/>
              </a:rPr>
              <a:t>In quali modi incorporate risorse digitali nelle vostre lezioni? </a:t>
            </a:r>
            <a:endParaRPr sz="1300">
              <a:highlight>
                <a:srgbClr val="FFFFFF"/>
              </a:highlight>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300">
                <a:highlight>
                  <a:srgbClr val="FFFFFF"/>
                </a:highlight>
                <a:latin typeface="Arial"/>
                <a:ea typeface="Arial"/>
                <a:cs typeface="Arial"/>
                <a:sym typeface="Arial"/>
              </a:rPr>
              <a:t>In quale modo normalmente trattate il cibo come argomento di discussione con i vostri studenti?</a:t>
            </a:r>
            <a:endParaRPr sz="1300">
              <a:highlight>
                <a:srgbClr val="FFFFFF"/>
              </a:highlight>
              <a:latin typeface="Arial"/>
              <a:ea typeface="Arial"/>
              <a:cs typeface="Arial"/>
              <a:sym typeface="Arial"/>
            </a:endParaRPr>
          </a:p>
          <a:p>
            <a:pPr indent="-311150" lvl="0" marL="457200" rtl="0" algn="l">
              <a:spcBef>
                <a:spcPts val="0"/>
              </a:spcBef>
              <a:spcAft>
                <a:spcPts val="0"/>
              </a:spcAft>
              <a:buSzPts val="1300"/>
              <a:buFont typeface="Arial"/>
              <a:buAutoNum type="arabicPeriod"/>
            </a:pPr>
            <a:r>
              <a:rPr lang="en" sz="1300">
                <a:highlight>
                  <a:srgbClr val="FFFFFF"/>
                </a:highlight>
                <a:latin typeface="Arial"/>
                <a:ea typeface="Arial"/>
                <a:cs typeface="Arial"/>
                <a:sym typeface="Arial"/>
              </a:rPr>
              <a:t> Come risolvete il problema dell’accesso bloccato a Youtube per i livelli K-12?</a:t>
            </a:r>
            <a:endParaRPr sz="1300">
              <a:highlight>
                <a:srgbClr val="FFFFFF"/>
              </a:highlight>
              <a:latin typeface="Arial"/>
              <a:ea typeface="Arial"/>
              <a:cs typeface="Arial"/>
              <a:sym typeface="Arial"/>
            </a:endParaRPr>
          </a:p>
          <a:p>
            <a:pPr indent="0" lvl="0" marL="0" rtl="0" algn="l">
              <a:spcBef>
                <a:spcPts val="0"/>
              </a:spcBef>
              <a:spcAft>
                <a:spcPts val="0"/>
              </a:spcAft>
              <a:buNone/>
            </a:pPr>
            <a:r>
              <a:t/>
            </a:r>
            <a:endParaRPr sz="1300">
              <a:highlight>
                <a:srgbClr val="FFFFFF"/>
              </a:highlight>
              <a:latin typeface="Arial"/>
              <a:ea typeface="Arial"/>
              <a:cs typeface="Arial"/>
              <a:sym typeface="Arial"/>
            </a:endParaRPr>
          </a:p>
          <a:p>
            <a:pPr indent="0" lvl="0" marL="0" rtl="0" algn="l">
              <a:spcBef>
                <a:spcPts val="0"/>
              </a:spcBef>
              <a:spcAft>
                <a:spcPts val="0"/>
              </a:spcAft>
              <a:buNone/>
            </a:pPr>
            <a:r>
              <a:rPr lang="en" sz="1300">
                <a:highlight>
                  <a:srgbClr val="FFFFFF"/>
                </a:highlight>
                <a:latin typeface="Arial"/>
                <a:ea typeface="Arial"/>
                <a:cs typeface="Arial"/>
                <a:sym typeface="Arial"/>
              </a:rPr>
              <a:t>In coppia (3 minuti):</a:t>
            </a:r>
            <a:endParaRPr sz="1300">
              <a:highlight>
                <a:srgbClr val="FFFFFF"/>
              </a:highlight>
              <a:latin typeface="Arial"/>
              <a:ea typeface="Arial"/>
              <a:cs typeface="Arial"/>
              <a:sym typeface="Arial"/>
            </a:endParaRPr>
          </a:p>
          <a:p>
            <a:pPr indent="-311150" lvl="0" marL="457200" rtl="0" algn="l">
              <a:spcBef>
                <a:spcPts val="0"/>
              </a:spcBef>
              <a:spcAft>
                <a:spcPts val="0"/>
              </a:spcAft>
              <a:buSzPts val="1300"/>
              <a:buFont typeface="Arial"/>
              <a:buChar char="●"/>
            </a:pPr>
            <a:r>
              <a:rPr lang="en" sz="1300">
                <a:highlight>
                  <a:srgbClr val="FFFFFF"/>
                </a:highlight>
                <a:latin typeface="Arial"/>
                <a:ea typeface="Arial"/>
                <a:cs typeface="Arial"/>
                <a:sym typeface="Arial"/>
              </a:rPr>
              <a:t>Discutete le vostre riflessioni con un partner.</a:t>
            </a:r>
            <a:endParaRPr sz="1300">
              <a:highlight>
                <a:srgbClr val="FFFFFF"/>
              </a:highlight>
              <a:latin typeface="Arial"/>
              <a:ea typeface="Arial"/>
              <a:cs typeface="Arial"/>
              <a:sym typeface="Arial"/>
            </a:endParaRPr>
          </a:p>
          <a:p>
            <a:pPr indent="0" lvl="0" marL="0" rtl="0" algn="l">
              <a:spcBef>
                <a:spcPts val="0"/>
              </a:spcBef>
              <a:spcAft>
                <a:spcPts val="0"/>
              </a:spcAft>
              <a:buNone/>
            </a:pPr>
            <a:r>
              <a:t/>
            </a:r>
            <a:endParaRPr sz="1300">
              <a:highlight>
                <a:srgbClr val="FFFFFF"/>
              </a:highlight>
              <a:latin typeface="Arial"/>
              <a:ea typeface="Arial"/>
              <a:cs typeface="Arial"/>
              <a:sym typeface="Arial"/>
            </a:endParaRPr>
          </a:p>
          <a:p>
            <a:pPr indent="0" lvl="0" marL="0" rtl="0" algn="l">
              <a:spcBef>
                <a:spcPts val="0"/>
              </a:spcBef>
              <a:spcAft>
                <a:spcPts val="0"/>
              </a:spcAft>
              <a:buNone/>
            </a:pPr>
            <a:r>
              <a:rPr lang="en" sz="1300">
                <a:highlight>
                  <a:srgbClr val="FFFFFF"/>
                </a:highlight>
                <a:latin typeface="Arial"/>
                <a:ea typeface="Arial"/>
                <a:cs typeface="Arial"/>
                <a:sym typeface="Arial"/>
              </a:rPr>
              <a:t>Condividere (5 minuti): </a:t>
            </a:r>
            <a:endParaRPr sz="1300">
              <a:highlight>
                <a:srgbClr val="FFFFFF"/>
              </a:highlight>
              <a:latin typeface="Arial"/>
              <a:ea typeface="Arial"/>
              <a:cs typeface="Arial"/>
              <a:sym typeface="Arial"/>
            </a:endParaRPr>
          </a:p>
          <a:p>
            <a:pPr indent="-330200" lvl="0" marL="457200" rtl="0" algn="l">
              <a:spcBef>
                <a:spcPts val="0"/>
              </a:spcBef>
              <a:spcAft>
                <a:spcPts val="0"/>
              </a:spcAft>
              <a:buSzPts val="1600"/>
              <a:buFont typeface="Arial"/>
              <a:buChar char="●"/>
            </a:pPr>
            <a:r>
              <a:rPr lang="en" sz="1300">
                <a:highlight>
                  <a:srgbClr val="FFFFFF"/>
                </a:highlight>
                <a:latin typeface="Arial"/>
                <a:ea typeface="Arial"/>
                <a:cs typeface="Arial"/>
                <a:sym typeface="Arial"/>
              </a:rPr>
              <a:t>Di cosa avete parlato?</a:t>
            </a:r>
            <a:r>
              <a:rPr lang="en" sz="1600">
                <a:highlight>
                  <a:srgbClr val="FFFFFF"/>
                </a:highlight>
                <a:latin typeface="Arial"/>
                <a:ea typeface="Arial"/>
                <a:cs typeface="Arial"/>
                <a:sym typeface="Arial"/>
              </a:rPr>
              <a:t> </a:t>
            </a:r>
            <a:endParaRPr sz="1600">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pic>
        <p:nvPicPr>
          <p:cNvPr id="121" name="Google Shape;121;p19"/>
          <p:cNvPicPr preferRelativeResize="0"/>
          <p:nvPr/>
        </p:nvPicPr>
        <p:blipFill>
          <a:blip r:embed="rId3">
            <a:alphaModFix/>
          </a:blip>
          <a:stretch>
            <a:fillRect/>
          </a:stretch>
        </p:blipFill>
        <p:spPr>
          <a:xfrm>
            <a:off x="4716750" y="1369500"/>
            <a:ext cx="1617249" cy="1796951"/>
          </a:xfrm>
          <a:prstGeom prst="rect">
            <a:avLst/>
          </a:prstGeom>
          <a:noFill/>
          <a:ln>
            <a:noFill/>
          </a:ln>
        </p:spPr>
      </p:pic>
      <p:pic>
        <p:nvPicPr>
          <p:cNvPr id="122" name="Google Shape;122;p19"/>
          <p:cNvPicPr preferRelativeResize="0"/>
          <p:nvPr/>
        </p:nvPicPr>
        <p:blipFill rotWithShape="1">
          <a:blip r:embed="rId4">
            <a:alphaModFix/>
          </a:blip>
          <a:srcRect b="10418" l="6497" r="10418" t="6497"/>
          <a:stretch/>
        </p:blipFill>
        <p:spPr>
          <a:xfrm>
            <a:off x="5416875" y="2765575"/>
            <a:ext cx="1846800" cy="1932600"/>
          </a:xfrm>
          <a:prstGeom prst="ellipse">
            <a:avLst/>
          </a:prstGeom>
          <a:noFill/>
          <a:ln>
            <a:noFill/>
          </a:ln>
        </p:spPr>
      </p:pic>
      <p:pic>
        <p:nvPicPr>
          <p:cNvPr id="123" name="Google Shape;123;p19"/>
          <p:cNvPicPr preferRelativeResize="0"/>
          <p:nvPr/>
        </p:nvPicPr>
        <p:blipFill>
          <a:blip r:embed="rId5">
            <a:alphaModFix/>
          </a:blip>
          <a:stretch>
            <a:fillRect/>
          </a:stretch>
        </p:blipFill>
        <p:spPr>
          <a:xfrm>
            <a:off x="6098450" y="1660352"/>
            <a:ext cx="1899950" cy="164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45025"/>
            <a:ext cx="8520600" cy="707400"/>
          </a:xfrm>
          <a:prstGeom prst="rect">
            <a:avLst/>
          </a:prstGeom>
          <a:noFill/>
          <a:ln>
            <a:noFill/>
          </a:ln>
        </p:spPr>
        <p:txBody>
          <a:bodyPr anchorCtr="0" anchor="b" bIns="45700" lIns="91425" spcFirstLastPara="1" rIns="91425" wrap="square" tIns="45700">
            <a:normAutofit/>
          </a:bodyPr>
          <a:lstStyle/>
          <a:p>
            <a:pPr indent="0" lvl="0" marL="0" rtl="0" algn="l">
              <a:lnSpc>
                <a:spcPct val="107407"/>
              </a:lnSpc>
              <a:spcBef>
                <a:spcPts val="0"/>
              </a:spcBef>
              <a:spcAft>
                <a:spcPts val="0"/>
              </a:spcAft>
              <a:buClr>
                <a:schemeClr val="dk2"/>
              </a:buClr>
              <a:buSzPts val="5400"/>
              <a:buFont typeface="Palatino Linotype"/>
              <a:buNone/>
            </a:pPr>
            <a:r>
              <a:rPr lang="en"/>
              <a:t>Definire l’apprendimento attivo</a:t>
            </a:r>
            <a:endParaRPr/>
          </a:p>
        </p:txBody>
      </p:sp>
      <p:sp>
        <p:nvSpPr>
          <p:cNvPr id="129" name="Google Shape;129;p20"/>
          <p:cNvSpPr txBox="1"/>
          <p:nvPr>
            <p:ph idx="1" type="body"/>
          </p:nvPr>
        </p:nvSpPr>
        <p:spPr>
          <a:xfrm>
            <a:off x="311700" y="1266325"/>
            <a:ext cx="8520600" cy="3302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80000"/>
              </a:lnSpc>
              <a:spcBef>
                <a:spcPts val="0"/>
              </a:spcBef>
              <a:spcAft>
                <a:spcPts val="0"/>
              </a:spcAft>
              <a:buNone/>
            </a:pPr>
            <a:r>
              <a:t/>
            </a:r>
            <a:endParaRPr sz="1300"/>
          </a:p>
          <a:p>
            <a:pPr indent="0" lvl="0" marL="0" rtl="0" algn="l">
              <a:lnSpc>
                <a:spcPct val="80000"/>
              </a:lnSpc>
              <a:spcBef>
                <a:spcPts val="0"/>
              </a:spcBef>
              <a:spcAft>
                <a:spcPts val="0"/>
              </a:spcAft>
              <a:buNone/>
            </a:pPr>
            <a:r>
              <a:rPr lang="en" sz="2400"/>
              <a:t>Che cosa è?</a:t>
            </a:r>
            <a:endParaRPr sz="2400"/>
          </a:p>
          <a:p>
            <a:pPr indent="0" lvl="0" marL="0" rtl="0" algn="l">
              <a:lnSpc>
                <a:spcPct val="80000"/>
              </a:lnSpc>
              <a:spcBef>
                <a:spcPts val="0"/>
              </a:spcBef>
              <a:spcAft>
                <a:spcPts val="0"/>
              </a:spcAft>
              <a:buNone/>
            </a:pPr>
            <a:r>
              <a:t/>
            </a:r>
            <a:endParaRPr sz="2400"/>
          </a:p>
          <a:p>
            <a:pPr indent="0" lvl="0" marL="0" rtl="0" algn="l">
              <a:lnSpc>
                <a:spcPct val="100000"/>
              </a:lnSpc>
              <a:spcBef>
                <a:spcPts val="272"/>
              </a:spcBef>
              <a:spcAft>
                <a:spcPts val="0"/>
              </a:spcAft>
              <a:buNone/>
            </a:pPr>
            <a:r>
              <a:rPr lang="en" sz="2400"/>
              <a:t>“</a:t>
            </a:r>
            <a:r>
              <a:rPr lang="en" sz="2400">
                <a:solidFill>
                  <a:srgbClr val="76A5AF"/>
                </a:solidFill>
              </a:rPr>
              <a:t>Any</a:t>
            </a:r>
            <a:r>
              <a:rPr lang="en" sz="2400"/>
              <a:t> instructional method that </a:t>
            </a:r>
            <a:r>
              <a:rPr lang="en" sz="2400">
                <a:solidFill>
                  <a:srgbClr val="76A5AF"/>
                </a:solidFill>
              </a:rPr>
              <a:t>engages</a:t>
            </a:r>
            <a:r>
              <a:rPr lang="en" sz="2400"/>
              <a:t> students in the </a:t>
            </a:r>
            <a:r>
              <a:rPr lang="en" sz="2400">
                <a:solidFill>
                  <a:srgbClr val="76A5AF"/>
                </a:solidFill>
              </a:rPr>
              <a:t>learning</a:t>
            </a:r>
            <a:r>
              <a:rPr i="1" lang="en" sz="2400">
                <a:solidFill>
                  <a:srgbClr val="76A5AF"/>
                </a:solidFill>
              </a:rPr>
              <a:t> </a:t>
            </a:r>
            <a:r>
              <a:rPr lang="en" sz="2400">
                <a:solidFill>
                  <a:srgbClr val="76A5AF"/>
                </a:solidFill>
              </a:rPr>
              <a:t>process</a:t>
            </a:r>
            <a:r>
              <a:rPr lang="en" sz="2400"/>
              <a:t>. In short, [it] requires students </a:t>
            </a:r>
            <a:r>
              <a:rPr lang="en" sz="2400">
                <a:solidFill>
                  <a:srgbClr val="76A5AF"/>
                </a:solidFill>
              </a:rPr>
              <a:t>to do meaningful</a:t>
            </a:r>
            <a:r>
              <a:rPr lang="en" sz="2400"/>
              <a:t> </a:t>
            </a:r>
            <a:r>
              <a:rPr lang="en" sz="2400">
                <a:solidFill>
                  <a:srgbClr val="76A5AF"/>
                </a:solidFill>
              </a:rPr>
              <a:t>learning activities</a:t>
            </a:r>
            <a:r>
              <a:rPr lang="en" sz="2400"/>
              <a:t> and</a:t>
            </a:r>
            <a:r>
              <a:rPr i="1" lang="en" sz="2400"/>
              <a:t> </a:t>
            </a:r>
            <a:r>
              <a:rPr lang="en" sz="2400">
                <a:solidFill>
                  <a:srgbClr val="76A5AF"/>
                </a:solidFill>
              </a:rPr>
              <a:t>think</a:t>
            </a:r>
            <a:r>
              <a:rPr lang="en" sz="2400"/>
              <a:t> about what </a:t>
            </a:r>
            <a:r>
              <a:rPr lang="en" sz="2400">
                <a:solidFill>
                  <a:srgbClr val="76A5AF"/>
                </a:solidFill>
              </a:rPr>
              <a:t>they are doing</a:t>
            </a:r>
            <a:r>
              <a:rPr lang="en" sz="2400"/>
              <a:t>.” (Prince 2004) </a:t>
            </a:r>
            <a:endParaRPr sz="2400"/>
          </a:p>
          <a:p>
            <a:pPr indent="0" lvl="0" marL="457200" rtl="0" algn="l">
              <a:lnSpc>
                <a:spcPct val="80000"/>
              </a:lnSpc>
              <a:spcBef>
                <a:spcPts val="272"/>
              </a:spcBef>
              <a:spcAft>
                <a:spcPts val="0"/>
              </a:spcAft>
              <a:buNone/>
            </a:pPr>
            <a:r>
              <a:t/>
            </a:r>
            <a:endParaRPr sz="2400"/>
          </a:p>
          <a:p>
            <a:pPr indent="0" lvl="0" marL="0" rtl="0" algn="l">
              <a:lnSpc>
                <a:spcPct val="100000"/>
              </a:lnSpc>
              <a:spcBef>
                <a:spcPts val="272"/>
              </a:spcBef>
              <a:spcAft>
                <a:spcPts val="0"/>
              </a:spcAft>
              <a:buNone/>
            </a:pPr>
            <a:r>
              <a:rPr lang="en" sz="2400"/>
              <a:t>“Active learning </a:t>
            </a:r>
            <a:r>
              <a:rPr lang="en" sz="2400">
                <a:solidFill>
                  <a:srgbClr val="76A5AF"/>
                </a:solidFill>
              </a:rPr>
              <a:t>engages students in the process of learning</a:t>
            </a:r>
            <a:r>
              <a:rPr lang="en" sz="2400"/>
              <a:t> through activities and/or discussion </a:t>
            </a:r>
            <a:r>
              <a:rPr lang="en" sz="2400">
                <a:solidFill>
                  <a:srgbClr val="76A5AF"/>
                </a:solidFill>
              </a:rPr>
              <a:t>in class</a:t>
            </a:r>
            <a:r>
              <a:rPr lang="en" sz="2400"/>
              <a:t>, as opposed to passively listening to an expert. It emphasizes </a:t>
            </a:r>
            <a:r>
              <a:rPr lang="en" sz="2400">
                <a:solidFill>
                  <a:srgbClr val="76A5AF"/>
                </a:solidFill>
              </a:rPr>
              <a:t>higher-order thinking </a:t>
            </a:r>
            <a:r>
              <a:rPr lang="en" sz="2400"/>
              <a:t>and often invokes group work.” (Freeman 2014)</a:t>
            </a:r>
            <a:endParaRPr sz="2400"/>
          </a:p>
          <a:p>
            <a:pPr indent="0" lvl="0" marL="342900" marR="0" rtl="0" algn="l">
              <a:lnSpc>
                <a:spcPct val="80000"/>
              </a:lnSpc>
              <a:spcBef>
                <a:spcPts val="408"/>
              </a:spcBef>
              <a:spcAft>
                <a:spcPts val="0"/>
              </a:spcAft>
              <a:buNone/>
            </a:pPr>
            <a:r>
              <a:t/>
            </a:r>
            <a:endParaRPr sz="1300"/>
          </a:p>
          <a:p>
            <a:pPr indent="0" lvl="0" marL="0" marR="0" rtl="0" algn="l">
              <a:lnSpc>
                <a:spcPct val="80000"/>
              </a:lnSpc>
              <a:spcBef>
                <a:spcPts val="408"/>
              </a:spcBef>
              <a:spcAft>
                <a:spcPts val="0"/>
              </a:spcAft>
              <a:buNone/>
            </a:pPr>
            <a:r>
              <a:t/>
            </a:r>
            <a:endParaRPr sz="1300"/>
          </a:p>
          <a:p>
            <a:pPr indent="-199390" lvl="1" marL="742950" rtl="0" algn="l">
              <a:lnSpc>
                <a:spcPct val="80000"/>
              </a:lnSpc>
              <a:spcBef>
                <a:spcPts val="272"/>
              </a:spcBef>
              <a:spcAft>
                <a:spcPts val="0"/>
              </a:spcAft>
              <a:buClr>
                <a:srgbClr val="7F7F7F"/>
              </a:buClr>
              <a:buSzPct val="100000"/>
              <a:buNone/>
            </a:pPr>
            <a:r>
              <a:t/>
            </a:r>
            <a:endParaRPr sz="1360"/>
          </a:p>
          <a:p>
            <a:pPr indent="-213359" lvl="0" marL="342900" rtl="0" algn="l">
              <a:lnSpc>
                <a:spcPct val="80000"/>
              </a:lnSpc>
              <a:spcBef>
                <a:spcPts val="408"/>
              </a:spcBef>
              <a:spcAft>
                <a:spcPts val="1200"/>
              </a:spcAft>
              <a:buClr>
                <a:srgbClr val="7F7F7F"/>
              </a:buClr>
              <a:buSzPct val="100000"/>
              <a:buNone/>
            </a:pPr>
            <a:r>
              <a:t/>
            </a:r>
            <a:endParaRPr sz="204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311700" y="1576725"/>
            <a:ext cx="4671075" cy="2413256"/>
          </a:xfrm>
          <a:prstGeom prst="rect">
            <a:avLst/>
          </a:prstGeom>
          <a:noFill/>
          <a:ln>
            <a:noFill/>
          </a:ln>
        </p:spPr>
      </p:pic>
      <p:pic>
        <p:nvPicPr>
          <p:cNvPr id="135" name="Google Shape;135;p21"/>
          <p:cNvPicPr preferRelativeResize="0"/>
          <p:nvPr/>
        </p:nvPicPr>
        <p:blipFill>
          <a:blip r:embed="rId4">
            <a:alphaModFix/>
          </a:blip>
          <a:stretch>
            <a:fillRect/>
          </a:stretch>
        </p:blipFill>
        <p:spPr>
          <a:xfrm>
            <a:off x="5093076" y="1576737"/>
            <a:ext cx="3829838" cy="2812462"/>
          </a:xfrm>
          <a:prstGeom prst="rect">
            <a:avLst/>
          </a:prstGeom>
          <a:noFill/>
          <a:ln>
            <a:noFill/>
          </a:ln>
        </p:spPr>
      </p:pic>
      <p:sp>
        <p:nvSpPr>
          <p:cNvPr id="136" name="Google Shape;136;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60"/>
              <a:t>La classe capovolta e la tassonomia dell'apprendimento di Bloom</a:t>
            </a:r>
            <a:endParaRPr sz="384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